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D10DEC5-B6E3-415C-87B2-2FAB32121132}">
          <p14:sldIdLst>
            <p14:sldId id="256"/>
          </p14:sldIdLst>
        </p14:section>
        <p14:section name="Névtelen szakasz" id="{FA5107AB-0EC0-409D-9D3F-31BB1C9C5C50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177"/>
    <a:srgbClr val="003366"/>
    <a:srgbClr val="808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79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9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671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46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43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17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45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23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79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23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19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0B0B-DF32-43C8-891C-BB05BA91E540}" type="datetimeFigureOut">
              <a:rPr lang="hu-HU" smtClean="0"/>
              <a:t>2022.09.02.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0149-910D-4870-A35F-43F19461E0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3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79834" y="540223"/>
            <a:ext cx="10515600" cy="1325563"/>
          </a:xfrm>
        </p:spPr>
        <p:txBody>
          <a:bodyPr>
            <a:normAutofit/>
          </a:bodyPr>
          <a:lstStyle/>
          <a:p>
            <a:r>
              <a:rPr lang="hu-H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hu-H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</a:t>
            </a:r>
            <a:endParaRPr lang="hu-H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30" y="471276"/>
            <a:ext cx="7497649" cy="6103555"/>
          </a:xfr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18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53183" y="1"/>
            <a:ext cx="91440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is az </a:t>
            </a:r>
            <a:r>
              <a:rPr lang="hu-H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hu-H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 vagy Manó </a:t>
            </a:r>
            <a:r>
              <a:rPr lang="hu-H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úd?</a:t>
            </a:r>
            <a:endParaRPr lang="hu-H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914401"/>
            <a:ext cx="7101191" cy="568095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endParaRPr lang="hu-HU" dirty="0"/>
          </a:p>
          <a:p>
            <a:pPr algn="just">
              <a:lnSpc>
                <a:spcPct val="150000"/>
              </a:lnSpc>
            </a:pP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egy elektromos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cigaretta (e-cigaretta), 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dohányzás legújabb variációja. </a:t>
            </a:r>
            <a:endParaRPr lang="hu-H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Illegális, ízesített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folyadékkal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feltöltött, akkumulátorral működő, nikotinos vagy nikotinmentes, többféle ízben kapható.</a:t>
            </a:r>
          </a:p>
          <a:p>
            <a:pPr algn="just">
              <a:lnSpc>
                <a:spcPct val="150000"/>
              </a:lnSpc>
            </a:pP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legtöbb verzió egyszer használatos, kiürítés után ki kell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dobni a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műanyag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rudat, de újratölthető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verziókat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lehet kapni drágábban.</a:t>
            </a:r>
          </a:p>
          <a:p>
            <a:pPr algn="just">
              <a:lnSpc>
                <a:spcPct val="150000"/>
              </a:lnSpc>
            </a:pP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Többféle neve van, így pl.: Manó rúd,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Bar,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Fume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PuffBar,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Nutristick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bar,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Geek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Bar.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hu-H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8" y="1673158"/>
            <a:ext cx="4967591" cy="41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222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elterjedése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16" y="2363986"/>
            <a:ext cx="3986784" cy="2660904"/>
          </a:xfrm>
          <a:ln>
            <a:solidFill>
              <a:srgbClr val="0070C0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71271" y="992221"/>
            <a:ext cx="7295745" cy="4560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könnyű elérhetősége miatt rövid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idő alatt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viharos sebességgel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terjedt el a magyar diákok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körében. Hivatalosan nem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lehet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értékesíteni Magyarországon, ennek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ellenére az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Barok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rengeteg iskolában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megjelentek az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elmúlt hónapokban. 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lett. Van olyan iskola,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ahol a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és 10. osztályos diákok kétharmada próbálta, harmada pedig rendszeresen használja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is.</a:t>
            </a:r>
            <a:endParaRPr lang="hu-H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4595"/>
          </a:xfrm>
          <a:noFill/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Miért szeretik az </a:t>
            </a:r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 a fiatalok?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53" y="1767360"/>
            <a:ext cx="4351338" cy="4351338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217249" y="1264595"/>
            <a:ext cx="7409404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 nagyon vonzó a fiatalok számára: a színes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műanyag rudakban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különféle ízesített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folyadék van,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így a felmelegített, nikotin tartalmú gőz is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ízes. 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gyümölcsös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íz megadja a felhasználók számára azt az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érzést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az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 a hagyományos cigarettával szemben „frissebb” vagy „egészségesebb”. 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Használata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jár a dohányzásra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jellemző kellemetlen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szaggal, ezért bátrabban használják az iskolai környezetben, sőt, akár az iskolán belül is.</a:t>
            </a:r>
            <a:endParaRPr lang="hu-H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45139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178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Kik népszerűsíthetik az </a:t>
            </a:r>
            <a:r>
              <a:rPr lang="hu-HU" dirty="0" err="1" smtClean="0">
                <a:solidFill>
                  <a:srgbClr val="178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hu-HU" dirty="0" smtClean="0">
                <a:solidFill>
                  <a:srgbClr val="178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Bart?</a:t>
            </a:r>
            <a:endParaRPr lang="hu-HU" dirty="0">
              <a:solidFill>
                <a:srgbClr val="1781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67" y="2119745"/>
            <a:ext cx="6331179" cy="4243439"/>
          </a:xfrm>
          <a:ln>
            <a:solidFill>
              <a:srgbClr val="006666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90791" y="1838869"/>
            <a:ext cx="5575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dirty="0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Számos </a:t>
            </a:r>
            <a:r>
              <a:rPr lang="hu-HU" sz="2400" dirty="0" err="1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influenszer</a:t>
            </a:r>
            <a:r>
              <a:rPr lang="hu-HU" sz="2400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(közösségi </a:t>
            </a:r>
            <a:r>
              <a:rPr lang="hu-HU" sz="2400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médiában ismert </a:t>
            </a:r>
            <a:r>
              <a:rPr lang="hu-HU" sz="2400" dirty="0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személy, </a:t>
            </a:r>
            <a:r>
              <a:rPr lang="hu-HU" sz="2400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 véleményvezérként képes befolyásolni </a:t>
            </a:r>
            <a:r>
              <a:rPr lang="hu-HU" sz="2400" dirty="0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rajongóit és követőit, azok éltmódját</a:t>
            </a:r>
            <a:r>
              <a:rPr lang="hu-HU" sz="2400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döntését, vásárlási szokásait) </a:t>
            </a:r>
            <a:r>
              <a:rPr lang="hu-HU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400" dirty="0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Barral jelenik meg a Facebookon, </a:t>
            </a:r>
            <a:r>
              <a:rPr lang="hu-HU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Instagramon</a:t>
            </a:r>
            <a:r>
              <a:rPr lang="hu-HU" sz="2400" dirty="0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hu-HU" sz="2400" dirty="0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csatornán és </a:t>
            </a:r>
            <a:r>
              <a:rPr lang="hu-HU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TikTokon</a:t>
            </a:r>
            <a:r>
              <a:rPr lang="hu-HU" sz="2400" dirty="0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ezzel reklámozva </a:t>
            </a:r>
            <a:r>
              <a:rPr lang="hu-HU" sz="2400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terméket.</a:t>
            </a:r>
            <a:endParaRPr lang="hu-HU" sz="2400" dirty="0">
              <a:solidFill>
                <a:srgbClr val="0066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9728"/>
            <a:ext cx="12192000" cy="603114"/>
          </a:xfrm>
        </p:spPr>
        <p:txBody>
          <a:bodyPr>
            <a:noAutofit/>
          </a:bodyPr>
          <a:lstStyle/>
          <a:p>
            <a:pPr algn="ctr"/>
            <a:r>
              <a:rPr lang="hu-HU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működik az </a:t>
            </a:r>
            <a:r>
              <a:rPr lang="hu-HU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hu-HU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Bar? </a:t>
            </a:r>
            <a:endParaRPr lang="hu-HU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2280"/>
            <a:ext cx="5693122" cy="3787235"/>
          </a:xfrm>
          <a:ln>
            <a:solidFill>
              <a:srgbClr val="178177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-36944" y="697216"/>
            <a:ext cx="12001071" cy="174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hu-H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eszköz felmelegít egy kis mennyiségű folyadékot, és azt belélegezhető gőzzé alakítja. 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2866485"/>
            <a:ext cx="5690681" cy="2839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Miért </a:t>
            </a:r>
            <a:r>
              <a:rPr lang="hu-HU" sz="3600" dirty="0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lehet vonzó </a:t>
            </a:r>
            <a:r>
              <a:rPr lang="hu-HU" sz="3600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3600" dirty="0" err="1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3600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Bar? </a:t>
            </a:r>
            <a:endParaRPr lang="hu-HU" sz="3600" dirty="0" smtClean="0">
              <a:solidFill>
                <a:srgbClr val="0066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Nem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tartalmaz kátrányt, mint a klasszikus cigaretta </a:t>
            </a:r>
            <a:endParaRPr lang="hu-H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Nincs szükség öngyújtóra,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vagy tűzre, nincs tűzveszély</a:t>
            </a:r>
            <a:endParaRPr lang="hu-H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Eldobható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63592" y="324433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4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-1"/>
            <a:ext cx="10416702" cy="110895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összetevői</a:t>
            </a:r>
            <a: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90" y="3320656"/>
            <a:ext cx="5606373" cy="2681309"/>
          </a:xfrm>
          <a:ln>
            <a:solidFill>
              <a:schemeClr val="bg2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7" y="3117273"/>
            <a:ext cx="3674772" cy="34570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7" name="Téglalap 6"/>
          <p:cNvSpPr/>
          <p:nvPr/>
        </p:nvSpPr>
        <p:spPr>
          <a:xfrm>
            <a:off x="141051" y="554475"/>
            <a:ext cx="11811000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Barok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pontos összetevői, az egyes rudakban található nikotinmennyiség ismeretlen, ellenőrizhetetlen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Egyetlen </a:t>
            </a:r>
            <a:r>
              <a:rPr lang="hu-H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Barban akár 300 szál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cigarettának megfelelő nikotinmennyiséget is tartalmazhat.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termékben a szívás hatására egy nikotinsóval átitatott vatta hevül, és ez a nikotinos pára vegyül az ízesítéssel. A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használója nem tudja szabályozni, hogy egy alkalommal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mekkora nikotinmennyiséget juttat be a szervezetébe.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kciógomb: Súgó 7">
            <a:hlinkClick r:id="" action="ppaction://noaction" highlightClick="1"/>
          </p:cNvPr>
          <p:cNvSpPr/>
          <p:nvPr/>
        </p:nvSpPr>
        <p:spPr>
          <a:xfrm>
            <a:off x="4562272" y="3404681"/>
            <a:ext cx="1196502" cy="1429965"/>
          </a:xfrm>
          <a:prstGeom prst="actionButtonHelp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Mosolygó arc 8"/>
          <p:cNvSpPr/>
          <p:nvPr/>
        </p:nvSpPr>
        <p:spPr>
          <a:xfrm>
            <a:off x="4688732" y="5330757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840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 élettani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veszélyei kiskorúakra nézve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98" y="1566153"/>
            <a:ext cx="3473550" cy="3857992"/>
          </a:xfrm>
          <a:ln>
            <a:solidFill>
              <a:schemeClr val="accent1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184826" y="1128408"/>
            <a:ext cx="7752944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 nikotinfüggőséget, keringési problémákat és súlyos tüdőkárosodást okozhat. </a:t>
            </a:r>
            <a:endParaRPr lang="hu-H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legtöbb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folyadék tartalmaz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propilénglikolt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glicerint, mesterséges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aromákat és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nikotint,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amelyekből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gőz létrejön. A fogyasztó ezeket az anyagokat lélegzi be. </a:t>
            </a:r>
            <a:endParaRPr lang="hu-HU" sz="20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hirtelen,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nagy mennyiségben beszívott nikotin mellkasi fájdalmat, szédülést,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hányást, vagy akár véres köpetet is eredményezhet. </a:t>
            </a:r>
            <a:endParaRPr lang="hu-H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47345"/>
            <a:ext cx="10515600" cy="79246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hu-HU" sz="4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Hatósági fellépés</a:t>
            </a:r>
            <a:r>
              <a:rPr lang="hu-HU" sz="4800" dirty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800" dirty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4800" dirty="0">
              <a:solidFill>
                <a:srgbClr val="8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42" y="3607724"/>
            <a:ext cx="5388232" cy="281243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327497" y="761359"/>
            <a:ext cx="11537005" cy="362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Országgyűlés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2022. július 19-én szigorúbb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törvényi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rendelkezéseket fogadott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el, az ízesített e-cigaretták forgalmazása illegálisnak számít Magyarországon.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Barral történő kereskedelem mellett annak birtoklása, külföldről saját célra rendelése is jogsértő.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Elf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Bart forgalomba hozó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természetes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személyeket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1-50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millió, a gazdasági társaságokat pedig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5-500 millió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forint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bírsággal lehet sújtani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01142" y="4099040"/>
            <a:ext cx="6096000" cy="2898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hu-H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Nemzeti Adó- és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Vámhivatal, valamint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Szabályozott Tevékenységek Felügyeleti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Hatósága ellenőrzi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termékek illegális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kereskedelmét.</a:t>
            </a:r>
          </a:p>
        </p:txBody>
      </p:sp>
    </p:spTree>
    <p:extLst>
      <p:ext uri="{BB962C8B-B14F-4D97-AF65-F5344CB8AC3E}">
        <p14:creationId xmlns:p14="http://schemas.microsoft.com/office/powerpoint/2010/main" val="33459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555</Words>
  <Application>Microsoft Office PowerPoint</Application>
  <PresentationFormat>Szélesvásznú</PresentationFormat>
  <Paragraphs>37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Office-téma</vt:lpstr>
      <vt:lpstr>Elf Bar</vt:lpstr>
      <vt:lpstr>Mi is az Elf Bar vagy Manó rúd?</vt:lpstr>
      <vt:lpstr>Az Elf Bar elterjedése</vt:lpstr>
      <vt:lpstr>Miért szeretik az Elf Bart a fiatalok?</vt:lpstr>
      <vt:lpstr>Kik népszerűsíthetik az Elf Bart?</vt:lpstr>
      <vt:lpstr>Hogyan működik az Elf Bar? </vt:lpstr>
      <vt:lpstr>Az Elf Bar összetevői </vt:lpstr>
      <vt:lpstr>Az Elf Bar élettani veszélyei kiskorúakra nézve </vt:lpstr>
      <vt:lpstr>Hatósági fellépés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Elf Bar</dc:title>
  <dc:creator>Szima Marija</dc:creator>
  <cp:lastModifiedBy>Polyák Ferenc</cp:lastModifiedBy>
  <cp:revision>65</cp:revision>
  <cp:lastPrinted>2022-08-30T14:56:57Z</cp:lastPrinted>
  <dcterms:created xsi:type="dcterms:W3CDTF">2022-08-30T07:48:24Z</dcterms:created>
  <dcterms:modified xsi:type="dcterms:W3CDTF">2022-09-02T09:44:00Z</dcterms:modified>
</cp:coreProperties>
</file>